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</p:sldIdLst>
  <p:sldSz cx="6858000" cy="9906000" type="A4"/>
  <p:notesSz cx="6888163" cy="100187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E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72" autoAdjust="0"/>
    <p:restoredTop sz="94683"/>
  </p:normalViewPr>
  <p:slideViewPr>
    <p:cSldViewPr snapToGrid="0" snapToObjects="1">
      <p:cViewPr varScale="1">
        <p:scale>
          <a:sx n="73" d="100"/>
          <a:sy n="73" d="100"/>
        </p:scale>
        <p:origin x="348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710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0199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05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948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70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550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3953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91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058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48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8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D00E6-88D2-7D44-82F2-B55E956629DB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791E0-E4DF-2E41-9FEC-4C35A998BA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070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bc.co.uk/bitesize/topics/zf2f9j6/articles/z3c6tfr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0B4E81E-14A5-4A3B-1F3C-CE98AB3C8842}"/>
              </a:ext>
            </a:extLst>
          </p:cNvPr>
          <p:cNvSpPr txBox="1"/>
          <p:nvPr/>
        </p:nvSpPr>
        <p:spPr>
          <a:xfrm>
            <a:off x="3316822" y="819720"/>
            <a:ext cx="3386598" cy="3147015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Letter-join Plus 40" panose="02000505000000020003" pitchFamily="50" charset="0"/>
              </a:rPr>
              <a:t>This week – English</a:t>
            </a: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500" b="1" u="sng" dirty="0">
              <a:latin typeface="Letter-join Plus 40" panose="02000505000000020003" pitchFamily="50" charset="0"/>
            </a:endParaRPr>
          </a:p>
          <a:p>
            <a:endParaRPr lang="en-US" sz="1200" dirty="0">
              <a:latin typeface="Letter-join Plus 40" panose="02000505000000020003" pitchFamily="50" charset="0"/>
            </a:endParaRPr>
          </a:p>
          <a:p>
            <a:endParaRPr lang="en-US" sz="1200" dirty="0">
              <a:latin typeface="Letter-join Plus 40" panose="02000505000000020003" pitchFamily="50" charset="0"/>
            </a:endParaRPr>
          </a:p>
          <a:p>
            <a:endParaRPr lang="en-US" sz="1200" dirty="0">
              <a:latin typeface="Letter-join Plus 40" panose="02000505000000020003" pitchFamily="50" charset="0"/>
            </a:endParaRPr>
          </a:p>
          <a:p>
            <a:endParaRPr lang="en-US" sz="1200" dirty="0">
              <a:latin typeface="Letter-join Plus 40" panose="02000505000000020003" pitchFamily="50" charset="0"/>
            </a:endParaRPr>
          </a:p>
          <a:p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endParaRPr lang="en-US" sz="1200" b="1" u="sng" dirty="0">
              <a:latin typeface="Letter-join Plus 40" panose="02000505000000020003" pitchFamily="50" charset="0"/>
            </a:endParaRPr>
          </a:p>
          <a:p>
            <a:endParaRPr lang="en-US" sz="1200" dirty="0">
              <a:latin typeface="Letter-join Plus 40" panose="02000505000000020003" pitchFamily="50" charset="0"/>
            </a:endParaRPr>
          </a:p>
          <a:p>
            <a:endParaRPr lang="en-US" sz="300" dirty="0">
              <a:latin typeface="Letter-join Plus 40" panose="02000505000000020003" pitchFamily="50" charset="0"/>
            </a:endParaRPr>
          </a:p>
          <a:p>
            <a:endParaRPr lang="en-US" sz="1050" i="1" dirty="0">
              <a:latin typeface="Letter-join Plus 40" panose="02000505000000020003" pitchFamily="50" charset="0"/>
            </a:endParaRPr>
          </a:p>
          <a:p>
            <a:endParaRPr lang="en-US" sz="300" i="1" dirty="0">
              <a:latin typeface="Letter-join Plus 40" panose="02000505000000020003" pitchFamily="50" charset="0"/>
            </a:endParaRPr>
          </a:p>
          <a:p>
            <a:endParaRPr lang="en-US" sz="300" i="1" dirty="0">
              <a:latin typeface="Letter-join Plus 40" panose="02000505000000020003" pitchFamily="50" charset="0"/>
            </a:endParaRPr>
          </a:p>
          <a:p>
            <a:endParaRPr lang="en-US" sz="200" i="1" dirty="0">
              <a:latin typeface="Letter-join Plus 40" panose="02000505000000020003" pitchFamily="50" charset="0"/>
            </a:endParaRPr>
          </a:p>
          <a:p>
            <a:endParaRPr lang="en-US" sz="200" i="1" dirty="0">
              <a:latin typeface="Letter-join Plus 40" panose="02000505000000020003" pitchFamily="50" charset="0"/>
            </a:endParaRPr>
          </a:p>
          <a:p>
            <a:endParaRPr lang="en-US" sz="200" i="1" dirty="0">
              <a:latin typeface="Letter-join Plus 40" panose="02000505000000020003" pitchFamily="50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A92110-DF7B-461C-802B-427E3163F302}"/>
              </a:ext>
            </a:extLst>
          </p:cNvPr>
          <p:cNvSpPr txBox="1"/>
          <p:nvPr/>
        </p:nvSpPr>
        <p:spPr>
          <a:xfrm>
            <a:off x="164853" y="4175827"/>
            <a:ext cx="3194304" cy="692497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Letter-join Plus 40" panose="02000505000000020003" pitchFamily="50" charset="0"/>
              </a:rPr>
              <a:t>Weekly Reading</a:t>
            </a:r>
          </a:p>
          <a:p>
            <a:r>
              <a:rPr lang="en-US" sz="900" dirty="0">
                <a:latin typeface="Letter-join Plus 40" panose="02000505000000020003" pitchFamily="50" charset="0"/>
              </a:rPr>
              <a:t>Please read with your child at least 3 x per week, and write a comment in their reading record. The children may choose to read their school reading book or one that they have at home.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0E9823F-C17F-04E7-C0C6-A9CE06015041}"/>
              </a:ext>
            </a:extLst>
          </p:cNvPr>
          <p:cNvSpPr txBox="1"/>
          <p:nvPr/>
        </p:nvSpPr>
        <p:spPr>
          <a:xfrm>
            <a:off x="143006" y="822236"/>
            <a:ext cx="3121907" cy="3216265"/>
          </a:xfrm>
          <a:prstGeom prst="rect">
            <a:avLst/>
          </a:prstGeom>
          <a:noFill/>
          <a:ln w="3492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Letter-join Plus 40" panose="02000505000000020003" pitchFamily="50" charset="0"/>
              </a:rPr>
              <a:t>Last week – English</a:t>
            </a:r>
          </a:p>
          <a:p>
            <a:pPr algn="ctr"/>
            <a:endParaRPr lang="en-US" sz="11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solidFill>
                <a:srgbClr val="FF0000"/>
              </a:solidFill>
              <a:latin typeface="Letter-join Plus 40" panose="02000505000000020003" pitchFamily="50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391A78-AA6E-F030-7477-841D5B777517}"/>
              </a:ext>
            </a:extLst>
          </p:cNvPr>
          <p:cNvSpPr txBox="1"/>
          <p:nvPr/>
        </p:nvSpPr>
        <p:spPr>
          <a:xfrm>
            <a:off x="194915" y="5570555"/>
            <a:ext cx="3257005" cy="3416320"/>
          </a:xfrm>
          <a:prstGeom prst="rect">
            <a:avLst/>
          </a:prstGeom>
          <a:noFill/>
          <a:ln w="3492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200" b="1" u="sng" dirty="0">
                <a:latin typeface="Letter-join Plus 40" panose="02000505000000020003" pitchFamily="50" charset="0"/>
              </a:rPr>
              <a:t>Last week – </a:t>
            </a:r>
            <a:r>
              <a:rPr lang="en-US" sz="1200" b="1" u="sng" dirty="0" err="1">
                <a:latin typeface="Letter-join Plus 40" panose="02000505000000020003" pitchFamily="50" charset="0"/>
              </a:rPr>
              <a:t>Maths</a:t>
            </a:r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9FDF8F-D376-298F-BF62-7A29909E6182}"/>
              </a:ext>
            </a:extLst>
          </p:cNvPr>
          <p:cNvSpPr txBox="1"/>
          <p:nvPr/>
        </p:nvSpPr>
        <p:spPr>
          <a:xfrm>
            <a:off x="135730" y="5092178"/>
            <a:ext cx="6586539" cy="261610"/>
          </a:xfrm>
          <a:prstGeom prst="rect">
            <a:avLst/>
          </a:prstGeom>
          <a:noFill/>
          <a:ln w="317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Letter-join Plus 40" panose="02000505000000020003" pitchFamily="50" charset="0"/>
              </a:rPr>
              <a:t>Common Exception Words: are, so, full, were, by</a:t>
            </a:r>
            <a:r>
              <a:rPr lang="en-US" sz="1100" b="1">
                <a:latin typeface="Letter-join Plus 40" panose="02000505000000020003" pitchFamily="50" charset="0"/>
              </a:rPr>
              <a:t>, house</a:t>
            </a:r>
            <a:endParaRPr lang="en-US" sz="1100" b="1" dirty="0">
              <a:latin typeface="Letter-join Plus 40" panose="02000505000000020003" pitchFamily="50" charset="0"/>
            </a:endParaRPr>
          </a:p>
        </p:txBody>
      </p:sp>
      <p:pic>
        <p:nvPicPr>
          <p:cNvPr id="13" name="Picture 12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2E5E0D6B-B53C-113B-4EC6-4A8C49477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" y="184578"/>
            <a:ext cx="561105" cy="56110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5EF5DF1-F2A1-24BB-A132-1FDCAB212C55}"/>
              </a:ext>
            </a:extLst>
          </p:cNvPr>
          <p:cNvSpPr txBox="1"/>
          <p:nvPr/>
        </p:nvSpPr>
        <p:spPr>
          <a:xfrm>
            <a:off x="26125" y="-8885"/>
            <a:ext cx="685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Letter-join Plus 40" panose="02000505000000020003" pitchFamily="50" charset="0"/>
              </a:rPr>
              <a:t>Year 3</a:t>
            </a:r>
          </a:p>
          <a:p>
            <a:pPr algn="ctr"/>
            <a:r>
              <a:rPr lang="en-US" sz="1400" dirty="0">
                <a:latin typeface="Letter-join Plus 40" panose="02000505000000020003" pitchFamily="50" charset="0"/>
              </a:rPr>
              <a:t>Homework</a:t>
            </a:r>
          </a:p>
          <a:p>
            <a:pPr algn="ctr"/>
            <a:r>
              <a:rPr lang="en-US" sz="1400" dirty="0">
                <a:latin typeface="Letter-join Plus 40" panose="02000505000000020003" pitchFamily="50" charset="0"/>
              </a:rPr>
              <a:t>Date Due: 13</a:t>
            </a:r>
            <a:r>
              <a:rPr lang="en-US" sz="1400" baseline="30000" dirty="0">
                <a:latin typeface="Letter-join Plus 40" panose="02000505000000020003" pitchFamily="50" charset="0"/>
              </a:rPr>
              <a:t>th</a:t>
            </a:r>
            <a:r>
              <a:rPr lang="en-US" sz="1400" dirty="0">
                <a:latin typeface="Letter-join Plus 40" panose="02000505000000020003" pitchFamily="50" charset="0"/>
              </a:rPr>
              <a:t> </a:t>
            </a:r>
            <a:r>
              <a:rPr lang="en-US" sz="1400">
                <a:latin typeface="Letter-join Plus 40" panose="02000505000000020003" pitchFamily="50" charset="0"/>
              </a:rPr>
              <a:t>October 2026</a:t>
            </a:r>
            <a:endParaRPr lang="en-US" sz="1400" dirty="0">
              <a:latin typeface="Letter-join Plus 40" panose="02000505000000020003" pitchFamily="50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33D1F17-3CDA-8692-52CF-426C8EB2218F}"/>
              </a:ext>
            </a:extLst>
          </p:cNvPr>
          <p:cNvSpPr txBox="1"/>
          <p:nvPr/>
        </p:nvSpPr>
        <p:spPr>
          <a:xfrm>
            <a:off x="198118" y="9241717"/>
            <a:ext cx="6534375" cy="553998"/>
          </a:xfrm>
          <a:prstGeom prst="rect">
            <a:avLst/>
          </a:prstGeom>
          <a:noFill/>
          <a:ln w="3492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000" b="1" u="sng" dirty="0">
                <a:latin typeface="Letter-join Plus 40" panose="02000505000000020003" pitchFamily="50" charset="0"/>
              </a:rPr>
              <a:t>Weekly Times Tables </a:t>
            </a:r>
          </a:p>
          <a:p>
            <a:r>
              <a:rPr lang="en-US" sz="1000" dirty="0">
                <a:latin typeface="Letter-join Plus 40" panose="02000505000000020003" pitchFamily="50" charset="0"/>
              </a:rPr>
              <a:t>Please work with your child on recalling their times tables. You can you do this using Times Table Rockstars, the login is in your reading record.</a:t>
            </a:r>
            <a:r>
              <a:rPr lang="fr-FR" sz="1000" dirty="0">
                <a:latin typeface="Letter-join Plus 40" panose="02000505000000020003" pitchFamily="50" charset="0"/>
              </a:rPr>
              <a:t> </a:t>
            </a:r>
            <a:endParaRPr lang="en-US" sz="1000" dirty="0">
              <a:latin typeface="Letter-join Plus 40" panose="02000505000000020003" pitchFamily="50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A92110-DF7B-461C-802B-427E3163F302}"/>
              </a:ext>
            </a:extLst>
          </p:cNvPr>
          <p:cNvSpPr txBox="1"/>
          <p:nvPr/>
        </p:nvSpPr>
        <p:spPr>
          <a:xfrm>
            <a:off x="3455125" y="4175827"/>
            <a:ext cx="3274420" cy="584775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latin typeface="Letter-join Plus 40" panose="02000505000000020003" pitchFamily="50" charset="0"/>
              </a:rPr>
              <a:t>Touch-type</a:t>
            </a:r>
          </a:p>
          <a:p>
            <a:r>
              <a:rPr lang="en-US" sz="1050" dirty="0">
                <a:latin typeface="Letter-join Plus 40" panose="02000505000000020003" pitchFamily="50" charset="0"/>
              </a:rPr>
              <a:t>If time, you could </a:t>
            </a:r>
            <a:r>
              <a:rPr lang="en-US" sz="1050" dirty="0" err="1">
                <a:latin typeface="Letter-join Plus 40" panose="02000505000000020003" pitchFamily="50" charset="0"/>
              </a:rPr>
              <a:t>practise</a:t>
            </a:r>
            <a:r>
              <a:rPr lang="en-US" sz="1050" dirty="0">
                <a:latin typeface="Letter-join Plus 40" panose="02000505000000020003" pitchFamily="50" charset="0"/>
              </a:rPr>
              <a:t> touch-type using:</a:t>
            </a:r>
          </a:p>
          <a:p>
            <a:r>
              <a:rPr lang="en-US" sz="1050" dirty="0">
                <a:latin typeface="Letter-join Plus 40" panose="02000505000000020003" pitchFamily="50" charset="0"/>
              </a:rPr>
              <a:t> </a:t>
            </a:r>
            <a:r>
              <a:rPr lang="en-US" sz="1050" dirty="0">
                <a:latin typeface="Letter-join Plus 40" panose="02000505000000020003" pitchFamily="50" charset="0"/>
                <a:hlinkClick r:id="rId3"/>
              </a:rPr>
              <a:t>Computing KS2 - Dance Mat Typing - BBC Bitesize</a:t>
            </a:r>
            <a:endParaRPr lang="en-US" sz="1050" dirty="0">
              <a:latin typeface="Letter-join Plus 40" panose="02000505000000020003" pitchFamily="50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3391A78-AA6E-F030-7477-841D5B777517}"/>
              </a:ext>
            </a:extLst>
          </p:cNvPr>
          <p:cNvSpPr txBox="1"/>
          <p:nvPr/>
        </p:nvSpPr>
        <p:spPr>
          <a:xfrm>
            <a:off x="3538190" y="5548260"/>
            <a:ext cx="3194304" cy="3400931"/>
          </a:xfrm>
          <a:prstGeom prst="rect">
            <a:avLst/>
          </a:prstGeom>
          <a:noFill/>
          <a:ln w="34925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100" b="1" u="sng" dirty="0">
                <a:latin typeface="Letter-join Plus 40" panose="02000505000000020003" pitchFamily="50" charset="0"/>
              </a:rPr>
              <a:t>This week – </a:t>
            </a:r>
            <a:r>
              <a:rPr lang="en-US" sz="1100" b="1" u="sng" dirty="0" err="1">
                <a:latin typeface="Letter-join Plus 40" panose="02000505000000020003" pitchFamily="50" charset="0"/>
              </a:rPr>
              <a:t>Maths</a:t>
            </a:r>
            <a:endParaRPr lang="en-US" sz="11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u="sng" dirty="0">
              <a:latin typeface="Letter-join Plus 40" panose="02000505000000020003" pitchFamily="50" charset="0"/>
            </a:endParaRPr>
          </a:p>
          <a:p>
            <a:pPr algn="ctr"/>
            <a:endParaRPr lang="en-US" sz="1200" b="1" dirty="0">
              <a:latin typeface="Letter-join Plus 40" panose="02000505000000020003" pitchFamily="50" charset="0"/>
            </a:endParaRPr>
          </a:p>
          <a:p>
            <a:endParaRPr lang="en-US" sz="1100" b="1" dirty="0">
              <a:latin typeface="Letter-join Plus 40" panose="02000505000000020003" pitchFamily="50" charset="0"/>
            </a:endParaRPr>
          </a:p>
          <a:p>
            <a:endParaRPr lang="en-US" sz="1100" b="1" dirty="0">
              <a:latin typeface="Letter-join Plus 40" panose="02000505000000020003" pitchFamily="50" charset="0"/>
            </a:endParaRPr>
          </a:p>
          <a:p>
            <a:endParaRPr lang="en-US" sz="1100" b="1" dirty="0">
              <a:latin typeface="Letter-join Plus 40" panose="02000505000000020003" pitchFamily="50" charset="0"/>
            </a:endParaRPr>
          </a:p>
          <a:p>
            <a:endParaRPr lang="en-US" sz="1100" b="1" dirty="0">
              <a:latin typeface="Letter-join Plus 40" panose="02000505000000020003" pitchFamily="50" charset="0"/>
            </a:endParaRPr>
          </a:p>
          <a:p>
            <a:endParaRPr lang="en-US" sz="400" b="1" dirty="0">
              <a:solidFill>
                <a:srgbClr val="FF0000"/>
              </a:solidFill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100" dirty="0">
              <a:latin typeface="Letter-join Plus 40" panose="02000505000000020003" pitchFamily="50" charset="0"/>
            </a:endParaRPr>
          </a:p>
          <a:p>
            <a:endParaRPr lang="en-US" sz="1050" i="1" dirty="0">
              <a:latin typeface="Letter-join Plus 40" panose="02000505000000020003" pitchFamily="50" charset="0"/>
            </a:endParaRPr>
          </a:p>
          <a:p>
            <a:r>
              <a:rPr lang="en-US" sz="1050" i="1" dirty="0">
                <a:latin typeface="Letter-join Plus 40" panose="02000505000000020003" pitchFamily="50" charset="0"/>
              </a:rPr>
              <a:t>Extension: CPG </a:t>
            </a:r>
            <a:r>
              <a:rPr lang="en-US" sz="1050" i="1" dirty="0" err="1">
                <a:latin typeface="Letter-join Plus 40" panose="02000505000000020003" pitchFamily="50" charset="0"/>
              </a:rPr>
              <a:t>Maths</a:t>
            </a:r>
            <a:r>
              <a:rPr lang="en-US" sz="1050" i="1" dirty="0">
                <a:latin typeface="Letter-join Plus 40" panose="02000505000000020003" pitchFamily="50" charset="0"/>
              </a:rPr>
              <a:t> page 11</a:t>
            </a:r>
          </a:p>
        </p:txBody>
      </p:sp>
      <p:graphicFrame>
        <p:nvGraphicFramePr>
          <p:cNvPr id="27" name="Tab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8554205"/>
              </p:ext>
            </p:extLst>
          </p:nvPr>
        </p:nvGraphicFramePr>
        <p:xfrm>
          <a:off x="3571504" y="5820198"/>
          <a:ext cx="3127676" cy="3153890"/>
        </p:xfrm>
        <a:graphic>
          <a:graphicData uri="http://schemas.openxmlformats.org/drawingml/2006/table">
            <a:tbl>
              <a:tblPr firstRow="1" firstCol="1" bandRow="1"/>
              <a:tblGrid>
                <a:gridCol w="3127676">
                  <a:extLst>
                    <a:ext uri="{9D8B030D-6E8A-4147-A177-3AD203B41FA5}">
                      <a16:colId xmlns:a16="http://schemas.microsoft.com/office/drawing/2014/main" val="247573947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 1</a:t>
                      </a:r>
                      <a:r>
                        <a:rPr lang="en-US" sz="1100" baseline="0" dirty="0">
                          <a:effectLst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– Complete the part-whole models. </a:t>
                      </a:r>
                      <a:endParaRPr lang="en-US" sz="1100" dirty="0">
                        <a:effectLst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682256"/>
                  </a:ext>
                </a:extLst>
              </a:tr>
              <a:tr h="122576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4298748"/>
                  </a:ext>
                </a:extLst>
              </a:tr>
              <a:tr h="25172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>
                          <a:effectLst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 2 – Complete the table.</a:t>
                      </a:r>
                      <a:endParaRPr lang="en-GB" sz="1050" dirty="0">
                        <a:effectLst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831495"/>
                  </a:ext>
                </a:extLst>
              </a:tr>
              <a:tr h="95896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503609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7299215"/>
              </p:ext>
            </p:extLst>
          </p:nvPr>
        </p:nvGraphicFramePr>
        <p:xfrm>
          <a:off x="194914" y="1090927"/>
          <a:ext cx="3274419" cy="26806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74419">
                  <a:extLst>
                    <a:ext uri="{9D8B030D-6E8A-4147-A177-3AD203B41FA5}">
                      <a16:colId xmlns:a16="http://schemas.microsoft.com/office/drawing/2014/main" val="2044781792"/>
                    </a:ext>
                  </a:extLst>
                </a:gridCol>
              </a:tblGrid>
              <a:tr h="42297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Spot the mistakes and correct these factual sentences about the Stone Age.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802965"/>
                  </a:ext>
                </a:extLst>
              </a:tr>
              <a:tr h="21131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200" dirty="0">
                          <a:latin typeface="Letter-join Plus 40" panose="02000505000000020003" pitchFamily="50" charset="0"/>
                        </a:rPr>
                        <a:t>the Stone Age was a period when humans make tools from stone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200" dirty="0">
                          <a:latin typeface="Letter-join Plus 40" panose="02000505000000020003" pitchFamily="50" charset="0"/>
                        </a:rPr>
                        <a:t>People in the Stone Ages lived in cave and huts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200" dirty="0">
                          <a:latin typeface="Letter-join Plus 40" panose="02000505000000020003" pitchFamily="50" charset="0"/>
                        </a:rPr>
                        <a:t>They hunted animals and gather plants for food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200" dirty="0">
                          <a:latin typeface="Letter-join Plus 40" panose="02000505000000020003" pitchFamily="50" charset="0"/>
                        </a:rPr>
                        <a:t>Early human learning to make fire during the stone Age.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GB" sz="1200" dirty="0">
                          <a:latin typeface="Letter-join Plus 40" panose="02000505000000020003" pitchFamily="50" charset="0"/>
                        </a:rPr>
                        <a:t>The Stone Age end when people started using metal tool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9320123"/>
                  </a:ext>
                </a:extLst>
              </a:tr>
            </a:tbl>
          </a:graphicData>
        </a:graphic>
      </p:graphicFrame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66BF8A6D-C494-4895-9306-6CAC36237D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809441"/>
              </p:ext>
            </p:extLst>
          </p:nvPr>
        </p:nvGraphicFramePr>
        <p:xfrm>
          <a:off x="3381794" y="1101452"/>
          <a:ext cx="3258518" cy="282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8518">
                  <a:extLst>
                    <a:ext uri="{9D8B030D-6E8A-4147-A177-3AD203B41FA5}">
                      <a16:colId xmlns:a16="http://schemas.microsoft.com/office/drawing/2014/main" val="2108738274"/>
                    </a:ext>
                  </a:extLst>
                </a:gridCol>
              </a:tblGrid>
              <a:tr h="570846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Please practise letter formation. You can visit the letter join site to review how the letters should be formed.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7726405"/>
                  </a:ext>
                </a:extLst>
              </a:tr>
              <a:tr h="1331612"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dirty="0" err="1">
                          <a:solidFill>
                            <a:srgbClr val="FF0000"/>
                          </a:solidFill>
                          <a:latin typeface="Letter-join Plus 40" panose="02000505000000020003" pitchFamily="50" charset="0"/>
                        </a:rPr>
                        <a:t>eg.</a:t>
                      </a:r>
                      <a:r>
                        <a:rPr lang="en-US" sz="1050" dirty="0">
                          <a:solidFill>
                            <a:srgbClr val="FF0000"/>
                          </a:solidFill>
                          <a:latin typeface="Letter-join Plus 40" panose="02000505000000020003" pitchFamily="50" charset="0"/>
                        </a:rPr>
                        <a:t> </a:t>
                      </a:r>
                      <a:endParaRPr lang="en-US" sz="1050" dirty="0">
                        <a:solidFill>
                          <a:schemeClr val="tx1"/>
                        </a:solidFill>
                        <a:latin typeface="Letter-join Plus 40" panose="02000505000000020003" pitchFamily="50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dirty="0">
                        <a:solidFill>
                          <a:schemeClr val="tx1"/>
                        </a:solidFill>
                        <a:latin typeface="Letter-join Plus 40" panose="02000505000000020003" pitchFamily="50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dirty="0">
                        <a:solidFill>
                          <a:schemeClr val="tx1"/>
                        </a:solidFill>
                        <a:latin typeface="Letter-join Plus 40" panose="02000505000000020003" pitchFamily="50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dirty="0">
                        <a:solidFill>
                          <a:schemeClr val="tx1"/>
                        </a:solidFill>
                        <a:latin typeface="Letter-join Plus 40" panose="02000505000000020003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465091"/>
                  </a:ext>
                </a:extLst>
              </a:tr>
              <a:tr h="409838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As a challenge, use the letters to write words. See if you can include them in some silly sentences.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7511226"/>
                  </a:ext>
                </a:extLst>
              </a:tr>
              <a:tr h="46754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50" dirty="0" err="1">
                          <a:solidFill>
                            <a:srgbClr val="FF0000"/>
                          </a:solidFill>
                          <a:latin typeface="Letter-join Plus 40" panose="02000505000000020003" pitchFamily="50" charset="0"/>
                        </a:rPr>
                        <a:t>eg</a:t>
                      </a:r>
                      <a:r>
                        <a:rPr lang="en-US" sz="1050" dirty="0">
                          <a:solidFill>
                            <a:srgbClr val="FF0000"/>
                          </a:solidFill>
                          <a:latin typeface="Letter-join Plus 40" panose="02000505000000020003" pitchFamily="50" charset="0"/>
                        </a:rPr>
                        <a:t>,. The little owl will dance.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6015763"/>
                  </a:ext>
                </a:extLst>
              </a:tr>
            </a:tbl>
          </a:graphicData>
        </a:graphic>
      </p:graphicFrame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A42DCD39-87E4-B37F-4D25-1574F1EE7A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13652"/>
              </p:ext>
            </p:extLst>
          </p:nvPr>
        </p:nvGraphicFramePr>
        <p:xfrm>
          <a:off x="247650" y="5849748"/>
          <a:ext cx="3181350" cy="3061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1350">
                  <a:extLst>
                    <a:ext uri="{9D8B030D-6E8A-4147-A177-3AD203B41FA5}">
                      <a16:colId xmlns:a16="http://schemas.microsoft.com/office/drawing/2014/main" val="3566372357"/>
                    </a:ext>
                  </a:extLst>
                </a:gridCol>
              </a:tblGrid>
              <a:tr h="472031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 1 – Are these numbers odd or even? How do you know?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7081120"/>
                  </a:ext>
                </a:extLst>
              </a:tr>
              <a:tr h="40922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eg.</a:t>
                      </a: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43 is odd because it has 3 in the ones column. </a:t>
                      </a:r>
                      <a:endParaRPr lang="en-US" sz="800" b="0" baseline="0" dirty="0">
                        <a:solidFill>
                          <a:schemeClr val="tx1"/>
                        </a:solidFill>
                        <a:latin typeface="Letter-join Plus 40" panose="02000505000000020003" pitchFamily="50" charset="0"/>
                      </a:endParaRPr>
                    </a:p>
                    <a:p>
                      <a:pPr marL="0" indent="0" algn="l">
                        <a:lnSpc>
                          <a:spcPct val="150000"/>
                        </a:lnSpc>
                        <a:buFont typeface="Wingdings" panose="05000000000000000000" pitchFamily="2" charset="2"/>
                        <a:buNone/>
                      </a:pPr>
                      <a:r>
                        <a:rPr lang="en-US" sz="800" b="0" baseline="0" dirty="0">
                          <a:solidFill>
                            <a:schemeClr val="tx1"/>
                          </a:solidFill>
                          <a:latin typeface="Letter-join Plus 40" panose="02000505000000020003" pitchFamily="50" charset="0"/>
                        </a:rPr>
                        <a:t>a) 63   b) 208   c) 87    d) 201    e) 74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8285063"/>
                  </a:ext>
                </a:extLst>
              </a:tr>
              <a:tr h="354180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effectLst/>
                          <a:latin typeface="Letter-join Plus 40" panose="02000505000000020003" pitchFamily="50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Challenge 2 –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8429964"/>
                  </a:ext>
                </a:extLst>
              </a:tr>
              <a:tr h="1121075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Letter-join Plus 40" panose="02000505000000020003" pitchFamily="50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dirty="0">
                        <a:solidFill>
                          <a:schemeClr val="tx1"/>
                        </a:solidFill>
                        <a:latin typeface="Letter-join Plus 40" panose="02000505000000020003" pitchFamily="50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8999771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263A15E8-8B67-472E-87AE-9D1A8DA4B94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1794" y="1724772"/>
            <a:ext cx="3286096" cy="125301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2C65440-48F2-4327-BAD2-FC02752BC2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421" y="7061578"/>
            <a:ext cx="1856402" cy="172970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27DA452-181E-4F9D-8DB7-510125F1440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21986"/>
          <a:stretch/>
        </p:blipFill>
        <p:spPr>
          <a:xfrm>
            <a:off x="3688682" y="6056957"/>
            <a:ext cx="2893320" cy="109545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F35C6D0-9483-4F45-8352-890728F645A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786" t="13748"/>
          <a:stretch/>
        </p:blipFill>
        <p:spPr>
          <a:xfrm>
            <a:off x="4001867" y="7515068"/>
            <a:ext cx="2336708" cy="141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5647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2144</TotalTime>
  <Words>318</Words>
  <Application>Microsoft Office PowerPoint</Application>
  <PresentationFormat>A4 Paper (210x297 mm)</PresentationFormat>
  <Paragraphs>111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Letter-join Plus 40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Whitehouse</dc:creator>
  <cp:lastModifiedBy>Polly Gibbs</cp:lastModifiedBy>
  <cp:revision>173</cp:revision>
  <cp:lastPrinted>2022-10-11T15:12:15Z</cp:lastPrinted>
  <dcterms:created xsi:type="dcterms:W3CDTF">2022-07-02T18:54:34Z</dcterms:created>
  <dcterms:modified xsi:type="dcterms:W3CDTF">2026-10-08T10:05:36Z</dcterms:modified>
</cp:coreProperties>
</file>